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aIYt7yHzH1dLK9g5/wnDscn0C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15695b7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415695b7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1319fe8e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41319fe8e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4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4" name="Google Shape;24;p14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4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69411"/>
              </a:srgbClr>
            </a:solidFill>
            <a:ln>
              <a:noFill/>
            </a:ln>
          </p:spPr>
        </p:sp>
        <p:sp>
          <p:nvSpPr>
            <p:cNvPr id="30" name="Google Shape;30;p14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8D2BC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>
              <a:noFill/>
            </a:ln>
          </p:spPr>
        </p:sp>
      </p:grpSp>
      <p:sp>
        <p:nvSpPr>
          <p:cNvPr id="34" name="Google Shape;34;p14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15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7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9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9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9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body" idx="1"/>
          </p:nvPr>
        </p:nvSpPr>
        <p:spPr>
          <a:xfrm rot="5400000">
            <a:off x="1843070" y="927120"/>
            <a:ext cx="3880773" cy="634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>
            <a:spLocks noGrp="1"/>
          </p:cNvSpPr>
          <p:nvPr>
            <p:ph type="title"/>
          </p:nvPr>
        </p:nvSpPr>
        <p:spPr>
          <a:xfrm rot="5400000">
            <a:off x="3840993" y="2745920"/>
            <a:ext cx="5251451" cy="97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1"/>
          </p:nvPr>
        </p:nvSpPr>
        <p:spPr>
          <a:xfrm rot="5400000">
            <a:off x="581386" y="637813"/>
            <a:ext cx="5251451" cy="519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037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182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109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11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14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14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Google Shape;7;p12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" name="Google Shape;8;p12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10;p12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2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69411"/>
              </a:srgbClr>
            </a:solidFill>
            <a:ln>
              <a:noFill/>
            </a:ln>
          </p:spPr>
        </p:sp>
        <p:sp>
          <p:nvSpPr>
            <p:cNvPr id="14" name="Google Shape;14;p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8D2BC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2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544193" y="812284"/>
            <a:ext cx="7750013" cy="5912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Calibri"/>
              <a:buNone/>
            </a:pPr>
            <a:br>
              <a:rPr lang="en-US" sz="4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900" b="1" dirty="0" err="1">
                <a:solidFill>
                  <a:schemeClr val="dk1"/>
                </a:solidFill>
              </a:rPr>
              <a:t>Dispositivos</a:t>
            </a:r>
            <a: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b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9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4900" b="1" dirty="0" err="1">
                <a:solidFill>
                  <a:schemeClr val="dk1"/>
                </a:solidFill>
              </a:rPr>
              <a:t>Tratamiento</a:t>
            </a:r>
            <a:r>
              <a:rPr lang="en-US" sz="4900" b="1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0702"/>
              <a:buNone/>
            </a:pPr>
            <a:r>
              <a:rPr lang="en-US" sz="49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Psicopedagógico</a:t>
            </a:r>
            <a: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9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Grupal</a:t>
            </a:r>
            <a:b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9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Hospital Municipal de </a:t>
            </a:r>
            <a:r>
              <a:rPr lang="en-US" sz="3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Morón</a:t>
            </a:r>
            <a:br>
              <a:rPr lang="en-US" sz="3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“Ostaciana B. de </a:t>
            </a:r>
            <a:r>
              <a:rPr lang="en-US" sz="2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Lavignolle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US" sz="3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1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Psicopedagogía</a:t>
            </a:r>
            <a:b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1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Salud</a:t>
            </a:r>
            <a: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Mental</a:t>
            </a:r>
            <a:b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1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Mg. Karina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Friera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 Karina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Kerbs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 Carolina Díaz</a:t>
            </a:r>
            <a:br>
              <a:rPr lang="en-US" sz="22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15695b7d5_0_7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 PARA EL CIERRE…</a:t>
            </a:r>
            <a:endParaRPr sz="5300" b="1"/>
          </a:p>
        </p:txBody>
      </p:sp>
      <p:sp>
        <p:nvSpPr>
          <p:cNvPr id="234" name="Google Shape;234;g1415695b7d5_0_7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2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vertiginosidad de los cambios en los estilos de vida, las costumbres, los modos de vincularse, las modalidades de las organizaciones familiares, y las rupturas vivenciadas fruto de la pandemia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 coloca frente a la necesidad de modificar nuestros espacios y lógicas de atención en instituciones públicas, a fin de propiciar espacios de encuentro y entramado social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Consideramos necesario sostener un espacio donde pensar junto a otros las demandas complejas que dan lugar a nuestras prácticas.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20"/>
              <a:buNone/>
            </a:pPr>
            <a:endParaRPr sz="3400">
              <a:solidFill>
                <a:schemeClr val="lt1"/>
              </a:solidFill>
            </a:endParaRPr>
          </a:p>
        </p:txBody>
      </p:sp>
      <p:sp>
        <p:nvSpPr>
          <p:cNvPr id="235" name="Google Shape;235;g1415695b7d5_0_79"/>
          <p:cNvSpPr txBox="1"/>
          <p:nvPr/>
        </p:nvSpPr>
        <p:spPr>
          <a:xfrm>
            <a:off x="5770709" y="5778393"/>
            <a:ext cx="27671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Muchas Gracias</a:t>
            </a:r>
            <a:endParaRPr sz="2400" b="1" i="1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g1415695b7d5_0_79"/>
          <p:cNvPicPr preferRelativeResize="0"/>
          <p:nvPr/>
        </p:nvPicPr>
        <p:blipFill rotWithShape="1">
          <a:blip r:embed="rId3">
            <a:alphaModFix/>
          </a:blip>
          <a:srcRect l="1345" t="5480" r="54845" b="3624"/>
          <a:stretch/>
        </p:blipFill>
        <p:spPr>
          <a:xfrm rot="5400000">
            <a:off x="1754202" y="3556264"/>
            <a:ext cx="2472338" cy="384713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l="19408" t="12869" r="26423" b="8944"/>
          <a:stretch/>
        </p:blipFill>
        <p:spPr>
          <a:xfrm>
            <a:off x="489162" y="353466"/>
            <a:ext cx="2892588" cy="288527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4">
            <a:alphaModFix/>
          </a:blip>
          <a:srcRect l="14454" t="7343" r="33277" b="19677"/>
          <a:stretch/>
        </p:blipFill>
        <p:spPr>
          <a:xfrm>
            <a:off x="214313" y="2447615"/>
            <a:ext cx="4779469" cy="417066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5">
            <a:alphaModFix/>
          </a:blip>
          <a:srcRect l="38863" t="13859" r="24514" b="3988"/>
          <a:stretch/>
        </p:blipFill>
        <p:spPr>
          <a:xfrm>
            <a:off x="3381750" y="476093"/>
            <a:ext cx="3348605" cy="469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6">
            <a:alphaModFix/>
          </a:blip>
          <a:srcRect l="15079" t="8576" r="17694" b="7873"/>
          <a:stretch/>
        </p:blipFill>
        <p:spPr>
          <a:xfrm>
            <a:off x="5918623" y="476093"/>
            <a:ext cx="3096744" cy="240541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7">
            <a:alphaModFix/>
          </a:blip>
          <a:srcRect l="6639" t="10976" r="34535" b="41428"/>
          <a:stretch/>
        </p:blipFill>
        <p:spPr>
          <a:xfrm>
            <a:off x="4473785" y="4309230"/>
            <a:ext cx="4462550" cy="225677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1303540" y="2342233"/>
            <a:ext cx="6590400" cy="1681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rebuchet MS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Apuesta por el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Pensamiento Complejo y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Epistemología Ampliada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 rot="-5400000">
            <a:off x="3780149" y="1650285"/>
            <a:ext cx="1072231" cy="31166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7"/>
          <p:cNvSpPr/>
          <p:nvPr/>
        </p:nvSpPr>
        <p:spPr>
          <a:xfrm rot="5400000">
            <a:off x="3780149" y="4404318"/>
            <a:ext cx="1072231" cy="31166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2646907" y="5390710"/>
            <a:ext cx="3338713" cy="79117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como un proceso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complejo, singular e interrelacional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2646907" y="234731"/>
            <a:ext cx="3338713" cy="79117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a lo largo de toda la vida en interacción con otres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6540945" y="1336815"/>
            <a:ext cx="19594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9DB25E"/>
                </a:solidFill>
                <a:latin typeface="Calibri"/>
                <a:ea typeface="Calibri"/>
                <a:cs typeface="Calibri"/>
                <a:sym typeface="Calibri"/>
              </a:rPr>
              <a:t>RED DE INTERACCIONES</a:t>
            </a:r>
            <a:endParaRPr sz="1400" b="1" i="0" u="none" strike="noStrike" cap="none">
              <a:solidFill>
                <a:srgbClr val="9DB2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7"/>
          <p:cNvCxnSpPr>
            <a:stCxn id="162" idx="2"/>
            <a:endCxn id="158" idx="1"/>
          </p:cNvCxnSpPr>
          <p:nvPr/>
        </p:nvCxnSpPr>
        <p:spPr>
          <a:xfrm flipH="1">
            <a:off x="4316360" y="1644592"/>
            <a:ext cx="3204300" cy="697500"/>
          </a:xfrm>
          <a:prstGeom prst="straightConnector1">
            <a:avLst/>
          </a:prstGeom>
          <a:noFill/>
          <a:ln w="9525" cap="flat" cmpd="sng">
            <a:solidFill>
              <a:srgbClr val="A1B08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7"/>
          <p:cNvSpPr txBox="1"/>
          <p:nvPr/>
        </p:nvSpPr>
        <p:spPr>
          <a:xfrm>
            <a:off x="6431525" y="4686181"/>
            <a:ext cx="1959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9DB25E"/>
                </a:solidFill>
                <a:latin typeface="Calibri"/>
                <a:ea typeface="Calibri"/>
                <a:cs typeface="Calibri"/>
                <a:sym typeface="Calibri"/>
              </a:rPr>
              <a:t>CONTEXTO SOCIO- CULTURAL E HISTORICO</a:t>
            </a:r>
            <a:endParaRPr sz="1400" b="1" i="0" u="none" strike="noStrike" cap="none">
              <a:solidFill>
                <a:srgbClr val="9DB2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7"/>
          <p:cNvCxnSpPr>
            <a:stCxn id="164" idx="1"/>
            <a:endCxn id="159" idx="1"/>
          </p:cNvCxnSpPr>
          <p:nvPr/>
        </p:nvCxnSpPr>
        <p:spPr>
          <a:xfrm rot="10800000">
            <a:off x="4316225" y="4024091"/>
            <a:ext cx="2115300" cy="923700"/>
          </a:xfrm>
          <a:prstGeom prst="straightConnector1">
            <a:avLst/>
          </a:prstGeom>
          <a:noFill/>
          <a:ln w="9525" cap="flat" cmpd="sng">
            <a:solidFill>
              <a:srgbClr val="A1B08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6" name="Google Shape;166;p7"/>
          <p:cNvSpPr txBox="1"/>
          <p:nvPr/>
        </p:nvSpPr>
        <p:spPr>
          <a:xfrm>
            <a:off x="338097" y="1208583"/>
            <a:ext cx="22031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9DB25E"/>
                </a:solidFill>
                <a:latin typeface="Calibri"/>
                <a:ea typeface="Calibri"/>
                <a:cs typeface="Calibri"/>
                <a:sym typeface="Calibri"/>
              </a:rPr>
              <a:t>HERRAMIENTAS COGNITIVO-AFECTIVAS</a:t>
            </a:r>
            <a:endParaRPr sz="1400" b="1" i="0" u="none" strike="noStrike" cap="none">
              <a:solidFill>
                <a:srgbClr val="9DB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7"/>
          <p:cNvCxnSpPr>
            <a:stCxn id="158" idx="1"/>
            <a:endCxn id="166" idx="2"/>
          </p:cNvCxnSpPr>
          <p:nvPr/>
        </p:nvCxnSpPr>
        <p:spPr>
          <a:xfrm rot="10800000">
            <a:off x="1439564" y="1731731"/>
            <a:ext cx="2876700" cy="610500"/>
          </a:xfrm>
          <a:prstGeom prst="straightConnector1">
            <a:avLst/>
          </a:prstGeom>
          <a:noFill/>
          <a:ln w="9525" cap="flat" cmpd="sng">
            <a:solidFill>
              <a:srgbClr val="A1B08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8" name="Google Shape;168;p7"/>
          <p:cNvSpPr txBox="1"/>
          <p:nvPr/>
        </p:nvSpPr>
        <p:spPr>
          <a:xfrm>
            <a:off x="480145" y="4602978"/>
            <a:ext cx="17208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9DB25E"/>
                </a:solidFill>
                <a:latin typeface="Calibri"/>
                <a:ea typeface="Calibri"/>
                <a:cs typeface="Calibri"/>
                <a:sym typeface="Calibri"/>
              </a:rPr>
              <a:t>EXPERIENCIAS 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9DB25E"/>
                </a:solidFill>
                <a:latin typeface="Calibri"/>
                <a:ea typeface="Calibri"/>
                <a:cs typeface="Calibri"/>
                <a:sym typeface="Calibri"/>
              </a:rPr>
              <a:t>HIPÓTESIS PREVIAS</a:t>
            </a:r>
            <a:endParaRPr sz="1400" b="1" i="0" u="none" strike="noStrike" cap="none">
              <a:solidFill>
                <a:srgbClr val="9DB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7"/>
          <p:cNvCxnSpPr>
            <a:stCxn id="159" idx="1"/>
            <a:endCxn id="168" idx="3"/>
          </p:cNvCxnSpPr>
          <p:nvPr/>
        </p:nvCxnSpPr>
        <p:spPr>
          <a:xfrm flipH="1">
            <a:off x="2200964" y="4024034"/>
            <a:ext cx="2115300" cy="840600"/>
          </a:xfrm>
          <a:prstGeom prst="straightConnector1">
            <a:avLst/>
          </a:prstGeom>
          <a:noFill/>
          <a:ln w="9525" cap="flat" cmpd="sng">
            <a:solidFill>
              <a:srgbClr val="A1B08D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9425" y="1083200"/>
            <a:ext cx="5421522" cy="4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/>
        </p:nvSpPr>
        <p:spPr>
          <a:xfrm>
            <a:off x="3488400" y="2969812"/>
            <a:ext cx="2472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Aprendizaje</a:t>
            </a:r>
            <a:endParaRPr sz="600" b="0" i="1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 rot="-539955">
            <a:off x="200695" y="2281898"/>
            <a:ext cx="2617926" cy="46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5"/>
          <p:cNvSpPr/>
          <p:nvPr/>
        </p:nvSpPr>
        <p:spPr>
          <a:xfrm rot="-1140000">
            <a:off x="1083147" y="813836"/>
            <a:ext cx="3153570" cy="670603"/>
          </a:xfrm>
          <a:prstGeom prst="curvedDownArrow">
            <a:avLst>
              <a:gd name="adj1" fmla="val 13189"/>
              <a:gd name="adj2" fmla="val 18584"/>
              <a:gd name="adj3" fmla="val 11959"/>
            </a:avLst>
          </a:prstGeom>
          <a:solidFill>
            <a:srgbClr val="C8D2BC"/>
          </a:solidFill>
          <a:ln w="9525" cap="flat" cmpd="sng">
            <a:solidFill>
              <a:srgbClr val="9DB25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6795450" y="2293200"/>
            <a:ext cx="2209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 EN SITUACIÓN</a:t>
            </a:r>
            <a:endParaRPr sz="18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5"/>
          <p:cNvSpPr/>
          <p:nvPr/>
        </p:nvSpPr>
        <p:spPr>
          <a:xfrm rot="1610453">
            <a:off x="5215061" y="777004"/>
            <a:ext cx="3009872" cy="964248"/>
          </a:xfrm>
          <a:prstGeom prst="curvedDownArrow">
            <a:avLst>
              <a:gd name="adj1" fmla="val 13189"/>
              <a:gd name="adj2" fmla="val 18584"/>
              <a:gd name="adj3" fmla="val 11959"/>
            </a:avLst>
          </a:prstGeom>
          <a:solidFill>
            <a:srgbClr val="C8D2BC"/>
          </a:solidFill>
          <a:ln w="9525" cap="flat" cmpd="sng">
            <a:solidFill>
              <a:srgbClr val="9DB25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443550" y="5340375"/>
            <a:ext cx="8561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aprendizaje: 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Singular modo en que dichas dimensiones se van imbricando, aportando elementos específicos.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 rot="7540502">
            <a:off x="6286509" y="4064195"/>
            <a:ext cx="2784061" cy="1041579"/>
          </a:xfrm>
          <a:prstGeom prst="curvedDownArrow">
            <a:avLst>
              <a:gd name="adj1" fmla="val 13189"/>
              <a:gd name="adj2" fmla="val 18584"/>
              <a:gd name="adj3" fmla="val 11959"/>
            </a:avLst>
          </a:prstGeom>
          <a:solidFill>
            <a:srgbClr val="C8D2BC"/>
          </a:solidFill>
          <a:ln w="9525" cap="flat" cmpd="sng">
            <a:solidFill>
              <a:srgbClr val="9DB25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 rot="-6711283">
            <a:off x="187704" y="3940632"/>
            <a:ext cx="3009872" cy="964248"/>
          </a:xfrm>
          <a:prstGeom prst="curvedDownArrow">
            <a:avLst>
              <a:gd name="adj1" fmla="val 13189"/>
              <a:gd name="adj2" fmla="val 18584"/>
              <a:gd name="adj3" fmla="val 11959"/>
            </a:avLst>
          </a:prstGeom>
          <a:solidFill>
            <a:srgbClr val="C8D2BC"/>
          </a:solidFill>
          <a:ln w="9525" cap="flat" cmpd="sng">
            <a:solidFill>
              <a:srgbClr val="9DB25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l="15561"/>
          <a:stretch/>
        </p:blipFill>
        <p:spPr>
          <a:xfrm rot="5400000">
            <a:off x="213862" y="575312"/>
            <a:ext cx="2545225" cy="2260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3389" y="433105"/>
            <a:ext cx="2364825" cy="177361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519773" y="2189124"/>
            <a:ext cx="3421400" cy="256605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36051" y="2837592"/>
            <a:ext cx="2249812" cy="168735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6406767" y="4640337"/>
            <a:ext cx="2187544" cy="16406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0"/>
              </a:srgbClr>
            </a:outerShdw>
          </a:effectLst>
        </p:spPr>
      </p:pic>
      <p:sp>
        <p:nvSpPr>
          <p:cNvPr id="192" name="Google Shape;192;p8"/>
          <p:cNvSpPr txBox="1"/>
          <p:nvPr/>
        </p:nvSpPr>
        <p:spPr>
          <a:xfrm>
            <a:off x="2790576" y="607275"/>
            <a:ext cx="3313500" cy="985200"/>
          </a:xfrm>
          <a:prstGeom prst="rect">
            <a:avLst/>
          </a:prstGeom>
          <a:solidFill>
            <a:srgbClr val="C8D2BC">
              <a:alpha val="694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ENCUENTRO MEDIADO 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887307" y="5999950"/>
            <a:ext cx="4983300" cy="461700"/>
          </a:xfrm>
          <a:prstGeom prst="rect">
            <a:avLst/>
          </a:prstGeom>
          <a:solidFill>
            <a:srgbClr val="C8D2BC">
              <a:alpha val="694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 GRUPAL como OBSERVABLE</a:t>
            </a:r>
            <a:endParaRPr sz="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050" y="3960925"/>
            <a:ext cx="2364826" cy="177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1319fe8e9_0_63"/>
          <p:cNvSpPr txBox="1"/>
          <p:nvPr/>
        </p:nvSpPr>
        <p:spPr>
          <a:xfrm>
            <a:off x="2" y="1309017"/>
            <a:ext cx="41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3400" b="1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JUEGO:   </a:t>
            </a:r>
            <a:endParaRPr sz="800">
              <a:solidFill>
                <a:srgbClr val="80808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1800" b="1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Herramienta privilegiada</a:t>
            </a:r>
            <a:r>
              <a:rPr lang="en-US" sz="2200" b="1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800" b="1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41319fe8e9_0_63"/>
          <p:cNvSpPr/>
          <p:nvPr/>
        </p:nvSpPr>
        <p:spPr>
          <a:xfrm>
            <a:off x="5705762" y="2845158"/>
            <a:ext cx="3384450" cy="365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</a:pPr>
            <a:endParaRPr sz="23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</a:pPr>
            <a:endParaRPr sz="23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-US" sz="23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SINGULARES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endParaRPr sz="8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-US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Edad </a:t>
            </a:r>
            <a:endParaRPr/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Nivel de pensamiento</a:t>
            </a:r>
            <a:endParaRPr/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 previas </a:t>
            </a:r>
            <a:endParaRPr/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Conocimiento de mundo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endParaRPr sz="23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Trebuchet MS"/>
              <a:buNone/>
            </a:pPr>
            <a:endParaRPr sz="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g141319fe8e9_0_63" descr="Marcad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7605" y="3071349"/>
            <a:ext cx="715301" cy="7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41319fe8e9_0_63"/>
          <p:cNvSpPr txBox="1"/>
          <p:nvPr/>
        </p:nvSpPr>
        <p:spPr>
          <a:xfrm>
            <a:off x="4335989" y="324435"/>
            <a:ext cx="3960859" cy="20312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Producción de sentido en relación a: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la lectura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la escritura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el conocimiento matemático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el conocimiento académico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41319fe8e9_0_63" descr="Sobre abiert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94" y="19910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41319fe8e9_0_63" descr="Libr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5812" y="3156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41319fe8e9_0_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008" y="2899300"/>
            <a:ext cx="4983355" cy="37375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06" name="Google Shape;206;g141319fe8e9_0_63" descr="Matemática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4692" y="169813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41319fe8e9_0_63"/>
          <p:cNvSpPr txBox="1"/>
          <p:nvPr/>
        </p:nvSpPr>
        <p:spPr>
          <a:xfrm>
            <a:off x="248475" y="2868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ENCUADRE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/>
        </p:nvSpPr>
        <p:spPr>
          <a:xfrm>
            <a:off x="288758" y="213877"/>
            <a:ext cx="8229600" cy="6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METODOLOGÍA  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Admisión individual para conocer motivo de consulta y ampliar información.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Explicitación de la modalidad de atención en un primer encuentro grupal con cuidadores.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Frecuencia semanal con los niñas/niños. 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6 y 8 participantes  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edad y/o trayectoria escolar. 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Encuentros con cuidadores/as familiares 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con las escuelas para acordar lógicas y criterios de intervención.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/>
        </p:nvSpPr>
        <p:spPr>
          <a:xfrm>
            <a:off x="284309" y="506372"/>
            <a:ext cx="7261500" cy="332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DISPOSITIVOS GRUPALES 2022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-&gt;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grupos de tratamiento </a:t>
            </a:r>
            <a:endParaRPr/>
          </a:p>
          <a:p>
            <a:pPr marL="0" marR="0" lvl="0" indent="4572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-&gt;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dos grupos de diagnóstico y orientación de manera 	interdisciplinaria</a:t>
            </a:r>
            <a:endParaRPr/>
          </a:p>
          <a:p>
            <a:pPr marL="0" marR="0" lvl="0" indent="4572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-&gt;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Atención más de 50 niños/as entre 6 y 12 años (Merlo, Morón y La 	Matanza)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3669631" y="3320716"/>
            <a:ext cx="902369" cy="79325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156411" y="3933498"/>
            <a:ext cx="3741820" cy="241813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Preescolares: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3/4  años - DX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4/5 años - DX  (3 grupos)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4247148" y="3933498"/>
            <a:ext cx="3741820" cy="241813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Escolares: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1er y 2do -  DX y TTO (2 grupos)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3er y 4to - DX  (1 grupo)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5to y 6to - DX y TTO (1 grupo)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3080" y="348445"/>
            <a:ext cx="4312050" cy="26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50" y="348445"/>
            <a:ext cx="4312050" cy="26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836" y="3489323"/>
            <a:ext cx="4312052" cy="266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3080" y="3589753"/>
            <a:ext cx="4312053" cy="266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Papel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Presentación en pantalla (4:3)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Noto Sans</vt:lpstr>
      <vt:lpstr>Trebuchet MS</vt:lpstr>
      <vt:lpstr>Faceta</vt:lpstr>
      <vt:lpstr> Dispositivos de  Diagnóstico y Tratamiento  Psicopedagógico Grupal  Hospital Municipal de Morón “Ostaciana B. de Lavignolle” Equipo de Psicopedagogía Servicio de Salud Mental   Mg. Karina Friera, Lic. Karina Kerbs, Lic. Carolina Díaz   </vt:lpstr>
      <vt:lpstr>Presentación de PowerPoint</vt:lpstr>
      <vt:lpstr>Apuesta por el  Pensamiento Complejo y  una Epistemología Ampliada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ALGO PARA EL CIERRE…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Dispositivos de  Diagnóstico y Tratamiento  Psicopedagógico Grupal  Hospital Municipal de Morón “Ostaciana B. de Lavignolle” Equipo de Psicopedagogía Servicio de Salud Mental   Lic. Karina Kerbs, Lic. Carolina Díaz, Mg. Karina Friera    </dc:title>
  <dc:creator>karina friera</dc:creator>
  <cp:lastModifiedBy>Caro</cp:lastModifiedBy>
  <cp:revision>2</cp:revision>
  <dcterms:created xsi:type="dcterms:W3CDTF">2014-09-17T13:49:35Z</dcterms:created>
  <dcterms:modified xsi:type="dcterms:W3CDTF">2022-10-23T16:50:57Z</dcterms:modified>
</cp:coreProperties>
</file>